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389" r:id="rId2"/>
    <p:sldId id="421" r:id="rId3"/>
    <p:sldId id="422" r:id="rId4"/>
    <p:sldId id="425" r:id="rId5"/>
    <p:sldId id="305" r:id="rId6"/>
    <p:sldId id="311" r:id="rId7"/>
    <p:sldId id="370" r:id="rId8"/>
    <p:sldId id="390" r:id="rId9"/>
    <p:sldId id="377" r:id="rId10"/>
    <p:sldId id="267" r:id="rId11"/>
    <p:sldId id="378" r:id="rId12"/>
    <p:sldId id="365" r:id="rId13"/>
    <p:sldId id="359" r:id="rId14"/>
    <p:sldId id="264" r:id="rId15"/>
    <p:sldId id="296" r:id="rId16"/>
    <p:sldId id="387" r:id="rId17"/>
    <p:sldId id="386" r:id="rId18"/>
    <p:sldId id="351" r:id="rId19"/>
    <p:sldId id="265" r:id="rId20"/>
    <p:sldId id="270" r:id="rId21"/>
    <p:sldId id="393" r:id="rId22"/>
    <p:sldId id="405" r:id="rId23"/>
    <p:sldId id="274" r:id="rId24"/>
    <p:sldId id="277" r:id="rId25"/>
    <p:sldId id="276" r:id="rId26"/>
    <p:sldId id="282" r:id="rId27"/>
    <p:sldId id="279" r:id="rId28"/>
    <p:sldId id="278" r:id="rId29"/>
    <p:sldId id="303" r:id="rId30"/>
    <p:sldId id="286" r:id="rId31"/>
    <p:sldId id="453" r:id="rId3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5" autoAdjust="0"/>
    <p:restoredTop sz="86437" autoAdjust="0"/>
  </p:normalViewPr>
  <p:slideViewPr>
    <p:cSldViewPr>
      <p:cViewPr>
        <p:scale>
          <a:sx n="70" d="100"/>
          <a:sy n="70" d="100"/>
        </p:scale>
        <p:origin x="-1152" y="1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956BF-99F4-480B-8C61-65505CABBA32}" type="datetimeFigureOut">
              <a:rPr lang="ru-RU" smtClean="0"/>
              <a:pPr/>
              <a:t>24.01.2025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459806-A6FB-41A2-B9AE-FF1051100B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4419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59806-A6FB-41A2-B9AE-FF1051100B9A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9DD42-70A7-45C2-886A-9E6E5278BEC7}" type="datetimeFigureOut">
              <a:rPr lang="ru-RU"/>
              <a:pPr>
                <a:defRPr/>
              </a:pPr>
              <a:t>24.01.2025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2F1E4B-614E-4F06-801E-9C2C25D8D5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246689"/>
      </p:ext>
    </p:extLst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B217EA-CA12-4B99-B1D4-1CE6BC6D8AE3}" type="datetimeFigureOut">
              <a:rPr lang="ru-RU"/>
              <a:pPr>
                <a:defRPr/>
              </a:pPr>
              <a:t>24.01.2025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6E193-F683-4A49-ABED-6517839555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324367"/>
      </p:ext>
    </p:extLst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532C7-E9B7-47A6-8F35-F2944CC53742}" type="datetimeFigureOut">
              <a:rPr lang="ru-RU"/>
              <a:pPr>
                <a:defRPr/>
              </a:pPr>
              <a:t>24.01.2025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77C755-3B60-4888-ABCA-46EF353B96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910127"/>
      </p:ext>
    </p:extLst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D1C0E-374D-45AC-B58D-1FD384A2A5A8}" type="datetimeFigureOut">
              <a:rPr lang="ru-RU"/>
              <a:pPr>
                <a:defRPr/>
              </a:pPr>
              <a:t>24.01.2025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ED1C4F-ADD3-4A49-A7D3-59D39BFC55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227666"/>
      </p:ext>
    </p:extLst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2D590-6F2F-41A5-B170-F7F9E05A3299}" type="datetimeFigureOut">
              <a:rPr lang="ru-RU"/>
              <a:pPr>
                <a:defRPr/>
              </a:pPr>
              <a:t>24.01.2025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CAFB0-DE7B-4EB3-A733-5DF5032DDD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606693"/>
      </p:ext>
    </p:extLst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E2F5D-538C-491E-ACBD-C9CBA4D3AAFB}" type="datetimeFigureOut">
              <a:rPr lang="ru-RU"/>
              <a:pPr>
                <a:defRPr/>
              </a:pPr>
              <a:t>24.01.2025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E2F1D-E27A-4BD8-9A85-673FC672B2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43872"/>
      </p:ext>
    </p:extLst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2BF7D-C48B-4981-8F69-D3C02E9AF11D}" type="datetimeFigureOut">
              <a:rPr lang="ru-RU"/>
              <a:pPr>
                <a:defRPr/>
              </a:pPr>
              <a:t>24.01.2025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561593-3F15-4343-B5E1-A415D35353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460846"/>
      </p:ext>
    </p:extLst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1F40B-FF08-4A82-9DDF-71D2D5C8CDF8}" type="datetimeFigureOut">
              <a:rPr lang="ru-RU"/>
              <a:pPr>
                <a:defRPr/>
              </a:pPr>
              <a:t>24.01.2025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12765-1168-4EDC-94AD-C97298C976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123522"/>
      </p:ext>
    </p:extLst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C5F40-3E34-45F1-BC56-E30911C8F3ED}" type="datetimeFigureOut">
              <a:rPr lang="ru-RU"/>
              <a:pPr>
                <a:defRPr/>
              </a:pPr>
              <a:t>24.01.2025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801685-6DCA-45B5-9DF1-CF53036462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021588"/>
      </p:ext>
    </p:extLst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07C515-32EF-4FFE-AC80-E908D796B834}" type="datetimeFigureOut">
              <a:rPr lang="ru-RU"/>
              <a:pPr>
                <a:defRPr/>
              </a:pPr>
              <a:t>24.01.2025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93E68-82A0-4901-B5B6-6AA79A6582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8959370"/>
      </p:ext>
    </p:extLst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315A0-EBCB-498B-B3DA-AFFD0D994F57}" type="datetimeFigureOut">
              <a:rPr lang="ru-RU"/>
              <a:pPr>
                <a:defRPr/>
              </a:pPr>
              <a:t>24.01.2025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121EC-7A6C-45AC-B18D-7F1A17EF3E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9627179"/>
      </p:ext>
    </p:extLst>
  </p:cSld>
  <p:clrMapOvr>
    <a:masterClrMapping/>
  </p:clrMapOvr>
  <p:transition spd="slow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4009D7-F631-4819-B629-C48979E54F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CA42B4-948B-498C-966D-FBC5E13B17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57200" y="3924300"/>
            <a:ext cx="8229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EB48EE-9761-4D2F-9657-A0D42CA26B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C563D2B-1FF1-40C8-B513-4BF6502E4578}" type="datetimeFigureOut">
              <a:rPr lang="ru-RU"/>
              <a:pPr>
                <a:defRPr/>
              </a:pPr>
              <a:t>24.01.2025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3782D69-8658-4598-B392-5BB40A9B1D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3" r:id="rId12"/>
    <p:sldLayoutId id="2147483674" r:id="rId13"/>
    <p:sldLayoutId id="2147483675" r:id="rId14"/>
  </p:sldLayoutIdLst>
  <p:transition spd="slow">
    <p:pull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260648"/>
            <a:ext cx="8568952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Исторический классный час</a:t>
            </a:r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«Великий Сталинград»</a:t>
            </a:r>
          </a:p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17 июля 1942 год -2 февраля 1943 год</a:t>
            </a:r>
          </a:p>
          <a:p>
            <a:pPr algn="ctr"/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088" y="2204864"/>
            <a:ext cx="6339831" cy="42237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4088" y="1005304"/>
            <a:ext cx="3032989" cy="337567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388446" y="4221088"/>
            <a:ext cx="24697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СССР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4941168"/>
            <a:ext cx="360039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hangingPunct="1">
              <a:buFontTx/>
              <a:buNone/>
            </a:pP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Иосиф </a:t>
            </a: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 Виссарионович </a:t>
            </a:r>
            <a:endParaRPr lang="ru-RU" altLang="ru-RU" sz="2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buFontTx/>
              <a:buNone/>
            </a:pP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Сталин</a:t>
            </a:r>
          </a:p>
          <a:p>
            <a:pPr marL="0" indent="0" algn="ctr" eaLnBrk="1" hangingPunct="1">
              <a:buFontTx/>
              <a:buNone/>
            </a:pP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верховный главнокомандующий вооружёнными силами</a:t>
            </a:r>
          </a:p>
          <a:p>
            <a:pPr marL="0" indent="0" algn="ctr" eaLnBrk="1" hangingPunct="1">
              <a:buFontTx/>
              <a:buNone/>
            </a:pP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СССР</a:t>
            </a:r>
            <a:endParaRPr lang="ru-RU" alt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http://sterzhen.com/wp-content/uploads/2016/11/1639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28800"/>
            <a:ext cx="3679176" cy="20695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95561" y="4437112"/>
            <a:ext cx="3259743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hangingPunct="1">
              <a:buFontTx/>
              <a:buNone/>
            </a:pPr>
            <a:endParaRPr lang="ru-RU" alt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buFontTx/>
              <a:buNone/>
            </a:pPr>
            <a:endParaRPr lang="ru-RU" alt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buFontTx/>
              <a:buNone/>
            </a:pP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Адольф  Гитлер</a:t>
            </a:r>
            <a:endParaRPr lang="ru-RU" altLang="ru-RU" sz="2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buFontTx/>
              <a:buNone/>
            </a:pP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верховный главнокомандующий </a:t>
            </a:r>
          </a:p>
          <a:p>
            <a:pPr marL="0" indent="0" algn="ctr" eaLnBrk="1" hangingPunct="1">
              <a:buFontTx/>
              <a:buNone/>
            </a:pP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вооруженными силами Германии</a:t>
            </a:r>
            <a:endParaRPr lang="ru-RU" alt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0928" y="3714752"/>
            <a:ext cx="33843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800" b="1" dirty="0" smtClean="0">
                <a:latin typeface="Times New Roman" pitchFamily="18" charset="0"/>
                <a:cs typeface="Times New Roman" pitchFamily="18" charset="0"/>
              </a:rPr>
              <a:t>Германия</a:t>
            </a:r>
          </a:p>
          <a:p>
            <a:pPr algn="ctr"/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457200" y="116632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defRPr/>
            </a:pP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Великая Отечественная война 1941 - 1945</a:t>
            </a:r>
          </a:p>
        </p:txBody>
      </p:sp>
    </p:spTree>
    <p:extLst>
      <p:ext uri="{BB962C8B-B14F-4D97-AF65-F5344CB8AC3E}">
        <p14:creationId xmlns:p14="http://schemas.microsoft.com/office/powerpoint/2010/main" val="199282545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 чём говорят </a:t>
            </a:r>
            <a:b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названия?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План «Барбаросса»</a:t>
            </a:r>
          </a:p>
          <a:p>
            <a:pPr algn="ctr">
              <a:buNone/>
            </a:pP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«Дорога жизни» </a:t>
            </a:r>
          </a:p>
          <a:p>
            <a:pPr algn="ctr">
              <a:buNone/>
            </a:pP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Операция «Искра»</a:t>
            </a:r>
          </a:p>
          <a:p>
            <a:pPr algn="ctr"/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800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 чём говорят </a:t>
            </a:r>
            <a:b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названия?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План «Барбаросса»</a:t>
            </a:r>
            <a:endParaRPr lang="en-US" sz="4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План фашистов по захвату СССР в течение нескольких месяцев</a:t>
            </a: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«Дорога жизни» </a:t>
            </a:r>
            <a:endParaRPr lang="en-US" sz="4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Дорога по льду Ладожского озера в блокаду Ленинграда       </a:t>
            </a:r>
          </a:p>
          <a:p>
            <a:pPr algn="ctr"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Операция «Искра»</a:t>
            </a:r>
            <a:endParaRPr lang="en-US" sz="4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Наступательная операция, целью которой был прорыв блокады Ленинграда</a:t>
            </a:r>
          </a:p>
          <a:p>
            <a:pPr algn="ctr">
              <a:buNone/>
            </a:pP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714512"/>
          </a:xfrm>
        </p:spPr>
        <p:txBody>
          <a:bodyPr/>
          <a:lstStyle/>
          <a:p>
            <a:r>
              <a:rPr lang="ru-RU" sz="4800" b="1" dirty="0" smtClean="0"/>
              <a:t> 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Определите тему урока, прочитав стихотворение наоборот</a:t>
            </a:r>
            <a:endParaRPr lang="ru-RU" sz="4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197361"/>
          </a:xfrm>
        </p:spPr>
        <p:txBody>
          <a:bodyPr/>
          <a:lstStyle/>
          <a:p>
            <a:pPr>
              <a:buNone/>
            </a:pP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юокер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йокссур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юокилев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дан</a:t>
            </a:r>
          </a:p>
          <a:p>
            <a:pPr>
              <a:buNone/>
            </a:pP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йовосач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тиотс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йынпутсирпен</a:t>
            </a:r>
            <a:endParaRPr lang="ru-RU" sz="4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тадлос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– дорог 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отэ</a:t>
            </a:r>
            <a:endParaRPr lang="ru-RU" sz="4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йорег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– дорог 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отэ</a:t>
            </a:r>
            <a:endParaRPr lang="ru-RU" sz="4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йовеоб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даргнилатС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 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шан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отэ</a:t>
            </a:r>
            <a:endParaRPr lang="ru-RU" sz="4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Определите тему урока, прочитав стихотворение наоборот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Над великою русской рекою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Неприступный стоит часовой: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Это город-солдат,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Это город-герой,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Это наш </a:t>
            </a:r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Сталинград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боевой.</a:t>
            </a:r>
          </a:p>
          <a:p>
            <a:pPr>
              <a:buFont typeface="Wingdings" pitchFamily="2" charset="2"/>
              <a:buNone/>
              <a:defRPr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1" descr="Безымянный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57188" y="714375"/>
            <a:ext cx="8266112" cy="5611813"/>
          </a:xfrm>
        </p:spPr>
      </p:pic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323850" y="714356"/>
            <a:ext cx="8362950" cy="1500198"/>
          </a:xfrm>
          <a:solidFill>
            <a:schemeClr val="bg1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т а л и </a:t>
            </a:r>
            <a:r>
              <a:rPr lang="ru-RU" sz="5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г </a:t>
            </a:r>
            <a:r>
              <a:rPr lang="ru-RU" sz="5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а </a:t>
            </a:r>
            <a:r>
              <a:rPr lang="ru-RU" sz="5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 к а я</a:t>
            </a:r>
            <a:b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 и т в а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44463" y="4727575"/>
            <a:ext cx="8999537" cy="544513"/>
          </a:xfrm>
          <a:solidFill>
            <a:schemeClr val="bg1"/>
          </a:solidFill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17 июля 1942 год -2 февраля 1943 го</a:t>
            </a:r>
            <a:r>
              <a:rPr lang="ru-RU" sz="3600" b="1" dirty="0" smtClean="0">
                <a:solidFill>
                  <a:srgbClr val="C00000"/>
                </a:solidFill>
              </a:rPr>
              <a:t>д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512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2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2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animBg="1"/>
      <p:bldP spid="5125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63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Немецко-фашистские войска превосходили советские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27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628775"/>
            <a:ext cx="4194175" cy="44989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000" smtClean="0"/>
              <a:t>   </a:t>
            </a:r>
          </a:p>
        </p:txBody>
      </p:sp>
      <p:graphicFrame>
        <p:nvGraphicFramePr>
          <p:cNvPr id="202798" name="Group 46"/>
          <p:cNvGraphicFramePr>
            <a:graphicFrameLocks noGrp="1"/>
          </p:cNvGraphicFramePr>
          <p:nvPr>
            <p:ph sz="quarter" idx="2"/>
          </p:nvPr>
        </p:nvGraphicFramePr>
        <p:xfrm>
          <a:off x="4648200" y="1484313"/>
          <a:ext cx="4352956" cy="5373687"/>
        </p:xfrm>
        <a:graphic>
          <a:graphicData uri="http://schemas.openxmlformats.org/drawingml/2006/table">
            <a:tbl>
              <a:tblPr/>
              <a:tblGrid>
                <a:gridCol w="4352956"/>
              </a:tblGrid>
              <a:tr h="53736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   Немецкая армия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14 дивизий-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270 000 человек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3 000 орудий и миномётов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500 танков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1 200 самолёта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02808" name="Group 56"/>
          <p:cNvGraphicFramePr>
            <a:graphicFrameLocks noGrp="1"/>
          </p:cNvGraphicFramePr>
          <p:nvPr>
            <p:ph sz="quarter" idx="3"/>
          </p:nvPr>
        </p:nvGraphicFramePr>
        <p:xfrm>
          <a:off x="71406" y="1484313"/>
          <a:ext cx="4446619" cy="5419332"/>
        </p:xfrm>
        <a:graphic>
          <a:graphicData uri="http://schemas.openxmlformats.org/drawingml/2006/table">
            <a:tbl>
              <a:tblPr/>
              <a:tblGrid>
                <a:gridCol w="4446619"/>
              </a:tblGrid>
              <a:tr h="53022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     Советская армия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12дивизий –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160 000 человек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2 200 орудий и  миномётов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400 танков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454 самолёта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280" name="Line 38"/>
          <p:cNvSpPr>
            <a:spLocks noChangeShapeType="1"/>
          </p:cNvSpPr>
          <p:nvPr/>
        </p:nvSpPr>
        <p:spPr bwMode="auto">
          <a:xfrm>
            <a:off x="395288" y="1916113"/>
            <a:ext cx="39608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1" name="Line 40"/>
          <p:cNvSpPr>
            <a:spLocks noChangeShapeType="1"/>
          </p:cNvSpPr>
          <p:nvPr/>
        </p:nvSpPr>
        <p:spPr bwMode="auto">
          <a:xfrm>
            <a:off x="323850" y="3573463"/>
            <a:ext cx="41767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2" name="Line 41"/>
          <p:cNvSpPr>
            <a:spLocks noChangeShapeType="1"/>
          </p:cNvSpPr>
          <p:nvPr/>
        </p:nvSpPr>
        <p:spPr bwMode="auto">
          <a:xfrm>
            <a:off x="323850" y="5084763"/>
            <a:ext cx="41036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3" name="Line 43"/>
          <p:cNvSpPr>
            <a:spLocks noChangeShapeType="1"/>
          </p:cNvSpPr>
          <p:nvPr/>
        </p:nvSpPr>
        <p:spPr bwMode="auto">
          <a:xfrm>
            <a:off x="323850" y="5661025"/>
            <a:ext cx="41036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4" name="Line 47"/>
          <p:cNvSpPr>
            <a:spLocks noChangeShapeType="1"/>
          </p:cNvSpPr>
          <p:nvPr/>
        </p:nvSpPr>
        <p:spPr bwMode="auto">
          <a:xfrm>
            <a:off x="4643438" y="3573463"/>
            <a:ext cx="41052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5" name="Line 48"/>
          <p:cNvSpPr>
            <a:spLocks noChangeShapeType="1"/>
          </p:cNvSpPr>
          <p:nvPr/>
        </p:nvSpPr>
        <p:spPr bwMode="auto">
          <a:xfrm>
            <a:off x="4643438" y="1916113"/>
            <a:ext cx="41052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6" name="Line 50"/>
          <p:cNvSpPr>
            <a:spLocks noChangeShapeType="1"/>
          </p:cNvSpPr>
          <p:nvPr/>
        </p:nvSpPr>
        <p:spPr bwMode="auto">
          <a:xfrm>
            <a:off x="4716463" y="5661025"/>
            <a:ext cx="4032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7" name="Line 51"/>
          <p:cNvSpPr>
            <a:spLocks noChangeShapeType="1"/>
          </p:cNvSpPr>
          <p:nvPr/>
        </p:nvSpPr>
        <p:spPr bwMode="auto">
          <a:xfrm>
            <a:off x="4643438" y="4941888"/>
            <a:ext cx="41052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27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2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202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02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2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2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202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02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763" grpId="0"/>
      <p:bldP spid="20275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42852"/>
            <a:ext cx="8229600" cy="785818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Сталинград защищали две армии:</a:t>
            </a:r>
            <a:r>
              <a:rPr lang="ru-RU" sz="3600" u="sng" dirty="0" smtClean="0">
                <a:cs typeface="Times New Roman" pitchFamily="18" charset="0"/>
              </a:rPr>
              <a:t> </a:t>
            </a:r>
          </a:p>
        </p:txBody>
      </p:sp>
      <p:pic>
        <p:nvPicPr>
          <p:cNvPr id="13315" name="Picture 10" descr="shumilov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11560" y="3213535"/>
            <a:ext cx="3168352" cy="35788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316" name="Picture 12" descr="chuikov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148064" y="3259552"/>
            <a:ext cx="2819921" cy="34028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317" name="Rectangle 13"/>
          <p:cNvSpPr>
            <a:spLocks noChangeArrowheads="1"/>
          </p:cNvSpPr>
          <p:nvPr/>
        </p:nvSpPr>
        <p:spPr bwMode="auto">
          <a:xfrm>
            <a:off x="5003800" y="1142984"/>
            <a:ext cx="3816350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62-я под командованием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В.И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Чуйкова</a:t>
            </a:r>
          </a:p>
          <a:p>
            <a:pPr algn="just"/>
            <a:endParaRPr lang="ru-RU" b="1" u="sng" dirty="0">
              <a:solidFill>
                <a:schemeClr val="hlink"/>
              </a:solidFill>
            </a:endParaRPr>
          </a:p>
          <a:p>
            <a:pPr algn="just"/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ЧУЙКОВ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Василий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Иванович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latin typeface="Times New Roman" pitchFamily="18" charset="0"/>
                <a:cs typeface="Times New Roman" pitchFamily="18" charset="0"/>
              </a:rPr>
              <a:t>(1900-1982) </a:t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Маршал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Советского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Союза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дважды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Герой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Советского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Союза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8" name="Rectangle 14"/>
          <p:cNvSpPr>
            <a:spLocks noChangeArrowheads="1"/>
          </p:cNvSpPr>
          <p:nvPr/>
        </p:nvSpPr>
        <p:spPr bwMode="auto">
          <a:xfrm>
            <a:off x="250825" y="1214422"/>
            <a:ext cx="4105275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64-я под командованием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М.С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Шумилова</a:t>
            </a:r>
          </a:p>
          <a:p>
            <a:pPr algn="just"/>
            <a:endParaRPr lang="ru-RU" b="1" u="sng" dirty="0">
              <a:solidFill>
                <a:schemeClr val="hlink"/>
              </a:solidFill>
            </a:endParaRPr>
          </a:p>
          <a:p>
            <a:pPr algn="just"/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ШУМИЛОВ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Михаил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Степанович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latin typeface="Times New Roman" pitchFamily="18" charset="0"/>
                <a:cs typeface="Times New Roman" pitchFamily="18" charset="0"/>
              </a:rPr>
              <a:t>(1895-1975)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генерал-полковник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Герой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Советского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Союза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078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078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07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07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7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7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87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428604"/>
            <a:ext cx="81439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Сражение за Сталинград принято подразделять на два периода: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1.оборонительный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 17 июля по 18 ноября 1942 г.)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http://s1.thingpic.com/images/cP/Cq5fP61HoYTC2kCgrMwZiLEu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3131" y="1916832"/>
            <a:ext cx="5583490" cy="43696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3"/>
          <p:cNvSpPr txBox="1">
            <a:spLocks noChangeArrowheads="1"/>
          </p:cNvSpPr>
          <p:nvPr/>
        </p:nvSpPr>
        <p:spPr>
          <a:xfrm>
            <a:off x="323528" y="4653136"/>
            <a:ext cx="8294122" cy="25654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itchFamily="2" charset="2"/>
              <a:buNone/>
            </a:pP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endParaRPr lang="ru-RU" altLang="ru-RU" sz="2400" dirty="0" smtClean="0">
              <a:latin typeface="Arial" charset="0"/>
            </a:endParaRPr>
          </a:p>
          <a:p>
            <a:pPr>
              <a:buFont typeface="Wingdings" pitchFamily="2" charset="2"/>
              <a:buNone/>
            </a:pPr>
            <a:endParaRPr lang="ru-RU" altLang="ru-RU" sz="2400" dirty="0" smtClean="0"/>
          </a:p>
          <a:p>
            <a:pPr>
              <a:buFont typeface="Wingdings" pitchFamily="2" charset="2"/>
              <a:buNone/>
            </a:pPr>
            <a:endParaRPr lang="ru-RU" alt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257020186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29" name="Rectangle 17"/>
          <p:cNvSpPr>
            <a:spLocks noGrp="1" noChangeArrowheads="1"/>
          </p:cNvSpPr>
          <p:nvPr>
            <p:ph type="body" sz="half" idx="3"/>
          </p:nvPr>
        </p:nvSpPr>
        <p:spPr>
          <a:xfrm>
            <a:off x="323850" y="3933825"/>
            <a:ext cx="8540750" cy="25908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000" dirty="0" smtClean="0">
                <a:solidFill>
                  <a:srgbClr val="C00000"/>
                </a:solidFill>
              </a:rPr>
              <a:t>   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23 августа 1942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года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в 16 часов 18 минут силами немецкого 4-го воздушного флота началась массированная бомбардировка Сталинграда. В течение дня было произведено 2 тысячи  вылетов самолётов. Город был разрушен на 90%, в этот день погибло более 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40 тысяч мирных жителей.</a:t>
            </a:r>
          </a:p>
        </p:txBody>
      </p:sp>
      <p:pic>
        <p:nvPicPr>
          <p:cNvPr id="12291" name="Picture 19" descr="image10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3000375" cy="2257425"/>
          </a:xfrm>
        </p:spPr>
      </p:pic>
      <p:pic>
        <p:nvPicPr>
          <p:cNvPr id="12292" name="Picture 22" descr="Через руины дома Заболотного просматривается дом Павлов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87675" y="1916113"/>
            <a:ext cx="2857500" cy="188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23" descr="Foto7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5822950" y="0"/>
            <a:ext cx="3321050" cy="2173288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8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8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12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28"/>
            <a:ext cx="4357719" cy="60722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5072066" y="642918"/>
            <a:ext cx="378621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Сталинградская стратегическая наступательная операция, кодовое название 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«Уран»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которая разрабатывалась под руководством Маршала Жукова. 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течение двух месяцев под Сталинград в глубочайшей тайне перебрасывались огромные массы советских войск и техники.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08520" y="188640"/>
            <a:ext cx="92525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2.Наступательный </a:t>
            </a:r>
            <a:r>
              <a:rPr lang="ru-RU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период </a:t>
            </a:r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с 19 ноября 1942 г. по 2 февраля 1943 г.).</a:t>
            </a:r>
          </a:p>
        </p:txBody>
      </p:sp>
      <p:pic>
        <p:nvPicPr>
          <p:cNvPr id="8194" name="Picture 2" descr="http://pandia.ru/text/77/430/images/image013_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844824"/>
            <a:ext cx="6552728" cy="43116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377143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88640"/>
            <a:ext cx="77048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200 дней и ночей - продолжалась </a:t>
            </a:r>
          </a:p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Сталинградская битва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8" descr="http://ks-region69.com/wp-content/uploads/2014/01/stalingr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56" y="1277665"/>
            <a:ext cx="3734387" cy="25500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www.amic.ru/images/gallery_07-2012/640.333_6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3" y="1265858"/>
            <a:ext cx="4060321" cy="27363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images (18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3257" y="3933056"/>
            <a:ext cx="3672372" cy="27726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4499992" y="4365104"/>
            <a:ext cx="4128095" cy="1849978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defRPr/>
            </a:pP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Большая часть жителей Сталинграда не была эвакуирована. Люди прятались в подвалах домов, в руинах разрушенных зданий…</a:t>
            </a:r>
          </a:p>
        </p:txBody>
      </p:sp>
    </p:spTree>
    <p:extLst>
      <p:ext uri="{BB962C8B-B14F-4D97-AF65-F5344CB8AC3E}">
        <p14:creationId xmlns:p14="http://schemas.microsoft.com/office/powerpoint/2010/main" val="129483963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188640"/>
            <a:ext cx="8147050" cy="129540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Солдаты Красной Армии героически сражались за каждую улицу, дом, подъезд…</a:t>
            </a:r>
          </a:p>
        </p:txBody>
      </p:sp>
      <p:pic>
        <p:nvPicPr>
          <p:cNvPr id="35844" name="Picture 6" descr="images (18)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528" y="1772668"/>
            <a:ext cx="4032448" cy="30195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5" name="Picture 7" descr="загруженное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4008" y="1772816"/>
            <a:ext cx="4353516" cy="30248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686247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539552" y="-99392"/>
            <a:ext cx="8229600" cy="1143000"/>
          </a:xfrm>
        </p:spPr>
        <p:txBody>
          <a:bodyPr/>
          <a:lstStyle/>
          <a:p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Дом Павлова</a:t>
            </a:r>
          </a:p>
        </p:txBody>
      </p:sp>
      <p:pic>
        <p:nvPicPr>
          <p:cNvPr id="5123" name="Содержимое 3" descr="imstalengrades_315_d4750xk3xe88kkwscw80cwwck_ejcuplo1l0oo0sk8c40s8osc4_th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4414" y="1142984"/>
            <a:ext cx="6500858" cy="48577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11"/>
          <p:cNvSpPr txBox="1">
            <a:spLocks noChangeArrowheads="1"/>
          </p:cNvSpPr>
          <p:nvPr/>
        </p:nvSpPr>
        <p:spPr bwMode="auto">
          <a:xfrm>
            <a:off x="0" y="5301208"/>
            <a:ext cx="8786842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26368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z="1800" dirty="0" smtClean="0"/>
          </a:p>
          <a:p>
            <a:endParaRPr lang="ru-RU" sz="1800" dirty="0"/>
          </a:p>
        </p:txBody>
      </p:sp>
      <p:pic>
        <p:nvPicPr>
          <p:cNvPr id="1026" name="Picture 2" descr="C:\Users\Вячеслав\Downloads\Слайд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643050"/>
            <a:ext cx="5715040" cy="464347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71472" y="71414"/>
            <a:ext cx="80724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Герои -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оренбуржцы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в Сталинградской битве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72198" y="1500174"/>
            <a:ext cx="2786082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Перелом в  тяжелые дни Сталинградской битвы был создан 13-й гвардейской дивизией Александра Ильича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Родимцева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После переправы в Сталинград она сразу же контратаковала противника. Её удар был совершенно неожиданным для врага. 16 сентября дивизия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Родимцева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тбила Мамаев курган.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5918" y="0"/>
            <a:ext cx="57074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 smtClean="0">
                <a:latin typeface="Times New Roman" pitchFamily="18" charset="0"/>
                <a:cs typeface="Times New Roman" pitchFamily="18" charset="0"/>
              </a:rPr>
              <a:t>Битва за Мамаев курган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844" y="571481"/>
            <a:ext cx="8786874" cy="3588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hangingPunct="1">
              <a:lnSpc>
                <a:spcPct val="90000"/>
              </a:lnSpc>
              <a:buFontTx/>
              <a:buNone/>
            </a:pPr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Высота 102, 0 – так именовался Мамаев курган на штабных картах.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Мамаев курган имел важное стратегическое значение: с его вершины хорошо просматривалась и простреливалась прилегающая территория, переправа через Волгу.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 середине сентября 1942 года Мамаев курган несколько раз переходил из рук в руки. Гитлеровцы по 10-12 раз в день штурмовали его, но, теряя людей и технику, так и не смогли захватить всю территорию кургана. Бои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Мамаев курган продолжались 135 суток.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районе Мамаева кургана, 2 февраля 1943 года закончилась Сталинградская битва.</a:t>
            </a:r>
          </a:p>
          <a:p>
            <a:pPr algn="ctr"/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1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lnSpc>
                <a:spcPct val="90000"/>
              </a:lnSpc>
              <a:buFontTx/>
              <a:buNone/>
            </a:pPr>
            <a:endParaRPr lang="ru-RU" alt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4" b="6050"/>
          <a:stretch>
            <a:fillRect/>
          </a:stretch>
        </p:blipFill>
        <p:spPr>
          <a:xfrm>
            <a:off x="1915903" y="3429000"/>
            <a:ext cx="5447528" cy="32189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8283396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img-fotki.yandex.ru/get/28001/15397073.38c/0_142233_99225739_X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56792"/>
            <a:ext cx="7079332" cy="50962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79512" y="274638"/>
            <a:ext cx="8856984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alt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 февраля 1943 г. </a:t>
            </a: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фашисты капитулировали.</a:t>
            </a:r>
            <a:b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Немецкий фельдмаршал Паулюс сдался в плен.</a:t>
            </a:r>
          </a:p>
        </p:txBody>
      </p:sp>
    </p:spTree>
    <p:extLst>
      <p:ext uri="{BB962C8B-B14F-4D97-AF65-F5344CB8AC3E}">
        <p14:creationId xmlns:p14="http://schemas.microsoft.com/office/powerpoint/2010/main" val="7378971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73388"/>
            <a:ext cx="3759809" cy="30165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235" y="260648"/>
            <a:ext cx="4165187" cy="31097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Рисунок 4" descr="16924831__01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573016"/>
            <a:ext cx="4546480" cy="29828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14283" y="214290"/>
            <a:ext cx="401477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 eaLnBrk="1" hangingPunct="1">
              <a:buFontTx/>
              <a:buNone/>
              <a:defRPr/>
            </a:pPr>
            <a:r>
              <a:rPr lang="ru-RU" alt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 февраля 1943 года</a:t>
            </a:r>
            <a:r>
              <a:rPr lang="ru-RU" alt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dirty="0">
                <a:latin typeface="Times New Roman" pitchFamily="18" charset="0"/>
                <a:cs typeface="Times New Roman" pitchFamily="18" charset="0"/>
              </a:rPr>
              <a:t>день разгрома советскими войсками </a:t>
            </a:r>
            <a:r>
              <a:rPr lang="ru-RU" altLang="ru-RU" sz="2800" dirty="0" err="1">
                <a:latin typeface="Times New Roman" pitchFamily="18" charset="0"/>
                <a:cs typeface="Times New Roman" pitchFamily="18" charset="0"/>
              </a:rPr>
              <a:t>немецко</a:t>
            </a:r>
            <a:r>
              <a:rPr lang="ru-RU" altLang="ru-RU" sz="2800" dirty="0">
                <a:latin typeface="Times New Roman" pitchFamily="18" charset="0"/>
                <a:cs typeface="Times New Roman" pitchFamily="18" charset="0"/>
              </a:rPr>
              <a:t> – фашистских 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войск в </a:t>
            </a:r>
            <a:r>
              <a:rPr lang="ru-RU" altLang="ru-RU" sz="2800" dirty="0">
                <a:latin typeface="Times New Roman" pitchFamily="18" charset="0"/>
                <a:cs typeface="Times New Roman" pitchFamily="18" charset="0"/>
              </a:rPr>
              <a:t>Сталинградской битве.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71713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429000"/>
            <a:ext cx="38100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Box 2"/>
          <p:cNvSpPr txBox="1">
            <a:spLocks noChangeArrowheads="1"/>
          </p:cNvSpPr>
          <p:nvPr/>
        </p:nvSpPr>
        <p:spPr bwMode="auto">
          <a:xfrm>
            <a:off x="4114800" y="3200400"/>
            <a:ext cx="48768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МЕДАЛЬ ЗА ОБОРОНУ СТАЛИНГРАДА</a:t>
            </a: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Учреждена в 1942 году</a:t>
            </a: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Награждали за мужество и стойкость, проявленные</a:t>
            </a: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при обороне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Сталинграда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Всего 750 человек.</a:t>
            </a:r>
            <a:endParaRPr lang="en-US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457200" y="304800"/>
            <a:ext cx="8077200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Сталинградская битва стала переломным моментом в Великой Отечественной войне.</a:t>
            </a:r>
            <a:r>
              <a:rPr lang="ru-RU" alt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Коренной перелом в ходе войны — это переход от обороны к наступлению.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200 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дней и ночей </a:t>
            </a:r>
          </a:p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продолжалась эта битва</a:t>
            </a: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533400" y="2357430"/>
            <a:ext cx="8077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Всего в ходе операции «Кольцо» в плен были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взяты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более 2500 офицеров и 24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немецких генерала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/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6" name="Rectangle 4"/>
          <p:cNvSpPr>
            <a:spLocks noGrp="1" noChangeArrowheads="1"/>
          </p:cNvSpPr>
          <p:nvPr>
            <p:ph type="title"/>
          </p:nvPr>
        </p:nvSpPr>
        <p:spPr>
          <a:xfrm>
            <a:off x="323850" y="0"/>
            <a:ext cx="8540750" cy="67945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Город-герой</a:t>
            </a:r>
          </a:p>
        </p:txBody>
      </p:sp>
      <p:sp>
        <p:nvSpPr>
          <p:cNvPr id="3000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620713"/>
            <a:ext cx="4533902" cy="60213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1961 года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город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Сталинград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переименован в город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Волгоград.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1965 году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Волгоград получил звание город-герой.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en-US" sz="28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buNone/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Звания Героя Советского         </a:t>
            </a:r>
          </a:p>
          <a:p>
            <a:pPr algn="ctr">
              <a:lnSpc>
                <a:spcPct val="90000"/>
              </a:lnSpc>
              <a:buNone/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Союза удостоены </a:t>
            </a:r>
          </a:p>
          <a:p>
            <a:pPr algn="ctr">
              <a:lnSpc>
                <a:spcPct val="90000"/>
              </a:lnSpc>
              <a:buNone/>
              <a:defRPr/>
            </a:pP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125 человек. </a:t>
            </a:r>
          </a:p>
        </p:txBody>
      </p:sp>
      <p:sp>
        <p:nvSpPr>
          <p:cNvPr id="300042" name="Rectangle 10"/>
          <p:cNvSpPr>
            <a:spLocks noGrp="1" noChangeArrowheads="1"/>
          </p:cNvSpPr>
          <p:nvPr>
            <p:ph sz="quarter" idx="2"/>
          </p:nvPr>
        </p:nvSpPr>
        <p:spPr>
          <a:xfrm>
            <a:off x="4645025" y="1600200"/>
            <a:ext cx="4041775" cy="21717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400" dirty="0" smtClean="0"/>
              <a:t>        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sz="2400" dirty="0" smtClean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400" dirty="0" smtClean="0"/>
              <a:t>                   </a:t>
            </a:r>
          </a:p>
        </p:txBody>
      </p:sp>
      <p:sp>
        <p:nvSpPr>
          <p:cNvPr id="300043" name="Rectangle 11"/>
          <p:cNvSpPr>
            <a:spLocks noGrp="1" noChangeArrowheads="1"/>
          </p:cNvSpPr>
          <p:nvPr>
            <p:ph sz="quarter" idx="3"/>
          </p:nvPr>
        </p:nvSpPr>
        <p:spPr>
          <a:xfrm>
            <a:off x="4645025" y="3924300"/>
            <a:ext cx="4041775" cy="21717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400" smtClean="0"/>
              <a:t>            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sz="2400" smtClean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400" smtClean="0"/>
              <a:t>            </a:t>
            </a:r>
          </a:p>
        </p:txBody>
      </p:sp>
      <p:pic>
        <p:nvPicPr>
          <p:cNvPr id="35847" name="Picture 13" descr="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1857364"/>
            <a:ext cx="1785950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0046" name="Text Box 14"/>
          <p:cNvSpPr txBox="1">
            <a:spLocks noChangeArrowheads="1"/>
          </p:cNvSpPr>
          <p:nvPr/>
        </p:nvSpPr>
        <p:spPr bwMode="auto">
          <a:xfrm>
            <a:off x="6711950" y="2428868"/>
            <a:ext cx="243205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Медаль    "Золотая Звезда" </a:t>
            </a:r>
          </a:p>
          <a:p>
            <a:pPr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0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0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00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00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00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00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00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00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036" grpId="0"/>
      <p:bldP spid="30003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7744" y="260648"/>
            <a:ext cx="4572000" cy="113877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altLang="ru-RU" sz="4000" b="1" dirty="0">
                <a:latin typeface="Times New Roman" pitchFamily="18" charset="0"/>
                <a:cs typeface="Times New Roman" pitchFamily="18" charset="0"/>
              </a:rPr>
              <a:t>Сталинград </a:t>
            </a:r>
            <a:r>
              <a:rPr lang="ru-RU" altLang="ru-RU" sz="2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altLang="ru-RU" sz="2800" b="1" dirty="0">
                <a:solidFill>
                  <a:srgbClr val="252525"/>
                </a:solidFill>
                <a:latin typeface="Times New Roman" pitchFamily="18" charset="0"/>
                <a:cs typeface="Times New Roman" pitchFamily="18" charset="0"/>
              </a:rPr>
              <a:t>с 1925 по 1961 год )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1412141"/>
            <a:ext cx="8093980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hangingPunct="1">
              <a:lnSpc>
                <a:spcPct val="80000"/>
              </a:lnSpc>
              <a:buFontTx/>
              <a:buNone/>
              <a:defRPr/>
            </a:pPr>
            <a:r>
              <a:rPr lang="ru-RU" altLang="ru-RU" sz="3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Город – герой</a:t>
            </a:r>
            <a:r>
              <a:rPr lang="en-US" altLang="ru-RU" sz="3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3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Волгоград</a:t>
            </a:r>
            <a:r>
              <a:rPr lang="en-US" altLang="ru-RU" sz="3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3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сегодня</a:t>
            </a:r>
            <a:endParaRPr lang="ru-RU" alt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60" name="Picture 4" descr="http://www.razor-russia.ru/files/upload/blog/about/volgograd_samokat_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2098720"/>
            <a:ext cx="8001056" cy="45449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526209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dorinfo.ru/upload/iblock/46e/1273080353_101volgogr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156" y="1019637"/>
            <a:ext cx="6528725" cy="48965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59039" y="188640"/>
            <a:ext cx="377423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sz="4000" b="1" dirty="0">
                <a:latin typeface="Times New Roman" pitchFamily="18" charset="0"/>
                <a:cs typeface="Times New Roman" pitchFamily="18" charset="0"/>
              </a:rPr>
              <a:t>Мамаев курган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79712" y="5954966"/>
            <a:ext cx="48782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Высота памятника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52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метра плюс еще длина поднятого меча 33 метра.</a:t>
            </a:r>
          </a:p>
        </p:txBody>
      </p:sp>
    </p:spTree>
    <p:extLst>
      <p:ext uri="{BB962C8B-B14F-4D97-AF65-F5344CB8AC3E}">
        <p14:creationId xmlns:p14="http://schemas.microsoft.com/office/powerpoint/2010/main" val="172752500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7" r="5363"/>
          <a:stretch>
            <a:fillRect/>
          </a:stretch>
        </p:blipFill>
        <p:spPr bwMode="auto">
          <a:xfrm>
            <a:off x="308248" y="1628800"/>
            <a:ext cx="4895850" cy="4762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36412" y="332656"/>
            <a:ext cx="727892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latin typeface="Times New Roman" pitchFamily="18" charset="0"/>
                <a:cs typeface="Times New Roman" pitchFamily="18" charset="0"/>
              </a:rPr>
              <a:t>Главная </a:t>
            </a:r>
            <a:r>
              <a:rPr lang="ru-RU" altLang="ru-RU" sz="3200" b="1" dirty="0" smtClean="0">
                <a:latin typeface="Times New Roman" pitchFamily="18" charset="0"/>
                <a:cs typeface="Times New Roman" pitchFamily="18" charset="0"/>
              </a:rPr>
              <a:t>скульптура</a:t>
            </a:r>
          </a:p>
          <a:p>
            <a:pPr algn="ctr"/>
            <a:r>
              <a:rPr lang="ru-RU" alt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alt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Родина- мать»</a:t>
            </a:r>
            <a:endParaRPr lang="ru-RU" sz="3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64088" y="1714488"/>
            <a:ext cx="3600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Это одна из самых высоких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статуй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 мире.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Скульптор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Евгений Вучетич.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53112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www.webturizm.ru/country/pics/21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28" y="857232"/>
            <a:ext cx="5635831" cy="41453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03648" y="260648"/>
            <a:ext cx="59658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Зал 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Воинской Славы и Вечный 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огонь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4982014"/>
            <a:ext cx="67504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мозаичных траурных знамёнах написаны 7200 имён погибших в Сталинградской битве. В центре зала горит вечный огонь.</a:t>
            </a:r>
          </a:p>
        </p:txBody>
      </p:sp>
    </p:spTree>
    <p:extLst>
      <p:ext uri="{BB962C8B-B14F-4D97-AF65-F5344CB8AC3E}">
        <p14:creationId xmlns:p14="http://schemas.microsoft.com/office/powerpoint/2010/main" val="251719052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4929198"/>
            <a:ext cx="806489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«Стоять насмерть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».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Скульптура на Мамаевом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Кургане. С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этими словами герои боролись за свою землю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Documents and Settings\User\Мои документы\stoyat-nasmert-700x46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14" y="357166"/>
            <a:ext cx="6552728" cy="43716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858796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img-fotki.yandex.ru/get/4525/22264419.26/0_5a6c7_7de0d295_X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37" y="188640"/>
            <a:ext cx="6624736" cy="49685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5229200"/>
            <a:ext cx="85689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«Скорбь матери»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Скульптура в составе ансамбля Мамаева Кургана. </a:t>
            </a:r>
          </a:p>
        </p:txBody>
      </p:sp>
    </p:spTree>
    <p:extLst>
      <p:ext uri="{BB962C8B-B14F-4D97-AF65-F5344CB8AC3E}">
        <p14:creationId xmlns:p14="http://schemas.microsoft.com/office/powerpoint/2010/main" val="88588434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4857760"/>
            <a:ext cx="781752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Дом Павлова сегодня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немецких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солдат погибло больше, чем при взятии Парижа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Documents and Settings\User\Мои документы\7fc130ed45388a577adc3e24fe80042c_w1120_h5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7859688" cy="41052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14887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02399"/>
            <a:ext cx="828092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Мы 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долгу перед участниками </a:t>
            </a:r>
            <a:endParaRPr lang="ru-RU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Великой 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Отечественной войны, отстоявшими своей кровью жизнь на земле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Мы помним, мы гордимся.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04" y="2143116"/>
            <a:ext cx="6169171" cy="41950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603202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571481"/>
            <a:ext cx="778674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Сталинградская битва – решающее сражение всей</a:t>
            </a:r>
          </a:p>
          <a:p>
            <a:pPr algn="ctr">
              <a:defRPr/>
            </a:pP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Второй мировой войны,</a:t>
            </a:r>
          </a:p>
          <a:p>
            <a:pPr algn="ctr">
              <a:defRPr/>
            </a:pP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в котором советские войска </a:t>
            </a:r>
          </a:p>
          <a:p>
            <a:pPr algn="ctr">
              <a:defRPr/>
            </a:pP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одержали крупнейшую победу. </a:t>
            </a:r>
          </a:p>
          <a:p>
            <a:pPr algn="ctr">
              <a:defRPr/>
            </a:pP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Эта битва ознаменовала начало коренного перелома в ходе </a:t>
            </a:r>
          </a:p>
          <a:p>
            <a:pPr algn="ctr">
              <a:defRPr/>
            </a:pP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Великой Отечественной войны </a:t>
            </a:r>
          </a:p>
          <a:p>
            <a:pPr algn="ctr">
              <a:defRPr/>
            </a:pP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и Второй мировой войны в целом. </a:t>
            </a:r>
            <a:endParaRPr lang="ru-RU" sz="2400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23 феврал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23 февраля</Template>
  <TotalTime>2575</TotalTime>
  <Words>747</Words>
  <Application>Microsoft Office PowerPoint</Application>
  <PresentationFormat>Экран (4:3)</PresentationFormat>
  <Paragraphs>152</Paragraphs>
  <Slides>31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шаблон 23 февраля</vt:lpstr>
      <vt:lpstr>Презентация PowerPoint</vt:lpstr>
      <vt:lpstr>Презентация PowerPoint</vt:lpstr>
      <vt:lpstr>О чём говорят  названия?</vt:lpstr>
      <vt:lpstr>О чём говорят  названия?</vt:lpstr>
      <vt:lpstr> Определите тему урока, прочитав стихотворение наоборот</vt:lpstr>
      <vt:lpstr>Определите тему урока, прочитав стихотворение наоборот</vt:lpstr>
      <vt:lpstr>С т а л и н г р а д с к а я б и т в а</vt:lpstr>
      <vt:lpstr> Немецко-фашистские войска превосходили советские </vt:lpstr>
      <vt:lpstr>Сталинград защищали две армии: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Солдаты Красной Армии героически сражались за каждую улицу, дом, подъезд…</vt:lpstr>
      <vt:lpstr>Дом Павлова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Город-герой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Битва за Сталинград</dc:title>
  <dc:subject>ВОВ</dc:subject>
  <dc:creator>Важенина С.Н.</dc:creator>
  <cp:lastModifiedBy>admin</cp:lastModifiedBy>
  <cp:revision>145</cp:revision>
  <dcterms:created xsi:type="dcterms:W3CDTF">2013-02-16T03:56:36Z</dcterms:created>
  <dcterms:modified xsi:type="dcterms:W3CDTF">2025-01-24T14:54:01Z</dcterms:modified>
</cp:coreProperties>
</file>